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9" r:id="rId2"/>
    <p:sldId id="467" r:id="rId3"/>
    <p:sldId id="505" r:id="rId4"/>
    <p:sldId id="504" r:id="rId5"/>
    <p:sldId id="503" r:id="rId6"/>
    <p:sldId id="502" r:id="rId7"/>
    <p:sldId id="508" r:id="rId8"/>
    <p:sldId id="50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1" autoAdjust="0"/>
    <p:restoredTop sz="94660"/>
  </p:normalViewPr>
  <p:slideViewPr>
    <p:cSldViewPr snapToGrid="0">
      <p:cViewPr varScale="1">
        <p:scale>
          <a:sx n="86" d="100"/>
          <a:sy n="86" d="100"/>
        </p:scale>
        <p:origin x="64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D9A069-C8CE-470D-8C3F-50F4F7270C2E}" type="datetimeFigureOut">
              <a:rPr lang="en-IN" smtClean="0"/>
              <a:t>12-03-2024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DF2E08-AC82-4506-97DC-8432585DF4A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25227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95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2760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02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06375"/>
            <a:ext cx="2743200" cy="438785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06375"/>
            <a:ext cx="8026400" cy="43878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578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452421"/>
            <a:ext cx="10363200" cy="46275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1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67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618653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933451"/>
            <a:ext cx="10363200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867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13973271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508001" y="1026697"/>
            <a:ext cx="11157819" cy="231007"/>
          </a:xfrm>
          <a:prstGeom prst="rect">
            <a:avLst/>
          </a:prstGeom>
          <a:ln w="12700"/>
        </p:spPr>
        <p:txBody>
          <a:bodyPr lIns="0" tIns="0" rIns="0" bIns="0" anchor="ctr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100">
                <a:solidFill>
                  <a:srgbClr val="5C5C5C"/>
                </a:solidFill>
              </a:defRPr>
            </a:lvl1pPr>
            <a:lvl2pPr marL="0" indent="228589">
              <a:spcBef>
                <a:spcPts val="500"/>
              </a:spcBef>
              <a:buSzTx/>
              <a:buFontTx/>
              <a:buNone/>
              <a:defRPr sz="2100">
                <a:solidFill>
                  <a:srgbClr val="5C5C5C"/>
                </a:solidFill>
              </a:defRPr>
            </a:lvl2pPr>
            <a:lvl3pPr marL="0" indent="457178">
              <a:spcBef>
                <a:spcPts val="500"/>
              </a:spcBef>
              <a:buSzTx/>
              <a:buFontTx/>
              <a:buNone/>
              <a:defRPr sz="2100">
                <a:solidFill>
                  <a:srgbClr val="5C5C5C"/>
                </a:solidFill>
              </a:defRPr>
            </a:lvl3pPr>
            <a:lvl4pPr marL="0" indent="685766">
              <a:spcBef>
                <a:spcPts val="500"/>
              </a:spcBef>
              <a:buSzTx/>
              <a:buFontTx/>
              <a:buNone/>
              <a:defRPr sz="2100">
                <a:solidFill>
                  <a:srgbClr val="5C5C5C"/>
                </a:solidFill>
              </a:defRPr>
            </a:lvl4pPr>
            <a:lvl5pPr marL="0" indent="914354">
              <a:spcBef>
                <a:spcPts val="500"/>
              </a:spcBef>
              <a:buSzTx/>
              <a:buFontTx/>
              <a:buNone/>
              <a:defRPr sz="2100">
                <a:solidFill>
                  <a:srgbClr val="5C5C5C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508001" y="450250"/>
            <a:ext cx="11157819" cy="474847"/>
          </a:xfrm>
          <a:prstGeom prst="rect">
            <a:avLst/>
          </a:prstGeom>
          <a:ln w="12700"/>
        </p:spPr>
        <p:txBody>
          <a:bodyPr lIns="0" tIns="0" rIns="0" bIns="0">
            <a:normAutofit/>
          </a:bodyPr>
          <a:lstStyle>
            <a:lvl1pPr algn="l">
              <a:defRPr sz="3700" b="1">
                <a:solidFill>
                  <a:srgbClr val="939393"/>
                </a:solidFill>
              </a:defRPr>
            </a:lvl1pPr>
          </a:lstStyle>
          <a:p>
            <a:r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72730733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" y="2532421"/>
            <a:ext cx="2724151" cy="3657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80181" y="666751"/>
            <a:ext cx="2724151" cy="36576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8883706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664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5333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18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66065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200151"/>
            <a:ext cx="5384800" cy="339407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7068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3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3200"/>
            </a:lvl1pPr>
            <a:lvl2pPr>
              <a:defRPr sz="2667"/>
            </a:lvl2pPr>
            <a:lvl3pPr>
              <a:defRPr sz="2400"/>
            </a:lvl3pPr>
            <a:lvl4pPr>
              <a:defRPr sz="2133"/>
            </a:lvl4pPr>
            <a:lvl5pPr>
              <a:defRPr sz="2133"/>
            </a:lvl5pPr>
            <a:lvl6pPr>
              <a:defRPr sz="2133"/>
            </a:lvl6pPr>
            <a:lvl7pPr>
              <a:defRPr sz="2133"/>
            </a:lvl7pPr>
            <a:lvl8pPr>
              <a:defRPr sz="2133"/>
            </a:lvl8pPr>
            <a:lvl9pPr>
              <a:defRPr sz="21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9038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549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718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7" cy="5853113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2"/>
            <a:ext cx="4011084" cy="46910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93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</p:spPr>
        <p:txBody>
          <a:bodyPr anchor="b"/>
          <a:lstStyle>
            <a:lvl1pPr algn="l">
              <a:defRPr sz="2667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3"/>
          </a:xfrm>
        </p:spPr>
        <p:txBody>
          <a:bodyPr/>
          <a:lstStyle>
            <a:lvl1pPr marL="0" indent="0">
              <a:buNone/>
              <a:defRPr sz="1867"/>
            </a:lvl1pPr>
            <a:lvl2pPr marL="609585" indent="0">
              <a:buNone/>
              <a:defRPr sz="1600"/>
            </a:lvl2pPr>
            <a:lvl3pPr marL="1219170" indent="0">
              <a:buNone/>
              <a:defRPr sz="1333"/>
            </a:lvl3pPr>
            <a:lvl4pPr marL="1828754" indent="0">
              <a:buNone/>
              <a:defRPr sz="1200"/>
            </a:lvl4pPr>
            <a:lvl5pPr marL="2438339" indent="0">
              <a:buNone/>
              <a:defRPr sz="1200"/>
            </a:lvl5pPr>
            <a:lvl6pPr marL="3047924" indent="0">
              <a:buNone/>
              <a:defRPr sz="1200"/>
            </a:lvl6pPr>
            <a:lvl7pPr marL="3657509" indent="0">
              <a:buNone/>
              <a:defRPr sz="1200"/>
            </a:lvl7pPr>
            <a:lvl8pPr marL="4267093" indent="0">
              <a:buNone/>
              <a:defRPr sz="1200"/>
            </a:lvl8pPr>
            <a:lvl9pPr marL="4876678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497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7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60D670-53CB-4117-BA8F-D7253BB9A3C3}" type="datetimeFigureOut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12-03-2024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E326E-247D-46ED-B98E-4DA31F0E673C}" type="slidenum">
              <a:rPr lang="en-IN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IN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86248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6" r:id="rId15"/>
  </p:sldLayoutIdLst>
  <p:txStyles>
    <p:titleStyle>
      <a:lvl1pPr algn="ctr" defTabSz="1219170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1219170" rtl="0" eaLnBrk="1" latinLnBrk="0" hangingPunct="1">
        <a:spcBef>
          <a:spcPct val="20000"/>
        </a:spcBef>
        <a:buFont typeface="Arial" pitchFamily="34" charset="0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1219170" rtl="0" eaLnBrk="1" latinLnBrk="0" hangingPunct="1">
        <a:spcBef>
          <a:spcPct val="20000"/>
        </a:spcBef>
        <a:buFont typeface="Arial" pitchFamily="34" charset="0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spcBef>
          <a:spcPct val="20000"/>
        </a:spcBef>
        <a:buFont typeface="Arial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spcBef>
          <a:spcPct val="20000"/>
        </a:spcBef>
        <a:buFont typeface="Arial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3C7E10F-D547-DAD7-C142-0DF1226179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F172261-1535-8274-C15D-DE4604752E6D}"/>
              </a:ext>
            </a:extLst>
          </p:cNvPr>
          <p:cNvSpPr txBox="1"/>
          <p:nvPr/>
        </p:nvSpPr>
        <p:spPr>
          <a:xfrm>
            <a:off x="1249462" y="836341"/>
            <a:ext cx="96930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Name: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Designation:</a:t>
            </a:r>
            <a:b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</a:br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Department and School: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Campus: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Phone: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Email ID: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Ongoing/completed extramural grant (Value):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Ongoing/completed seed grant (Value):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Number of Q1 Publications in the last five years:</a:t>
            </a:r>
            <a:b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</a:br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(also mention authorship position) 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r>
              <a:rPr lang="en-US" sz="1600" dirty="0">
                <a:solidFill>
                  <a:srgbClr val="C00000"/>
                </a:solidFill>
                <a:latin typeface="Poppins" pitchFamily="2" charset="77"/>
                <a:cs typeface="Poppins" pitchFamily="2" charset="77"/>
              </a:rPr>
              <a:t>Ten keywords about their proposed research:</a:t>
            </a: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  <a:p>
            <a:endParaRPr lang="en-US" sz="1600" dirty="0">
              <a:solidFill>
                <a:srgbClr val="C00000"/>
              </a:solidFill>
              <a:latin typeface="Poppins" pitchFamily="2" charset="77"/>
              <a:cs typeface="Poppins" pitchFamily="2" charset="77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9C03E0-0F0A-9E7F-46E8-6623D4A6E33B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B9FC053-F191-9E7B-4F64-0427713D3472}"/>
              </a:ext>
            </a:extLst>
          </p:cNvPr>
          <p:cNvSpPr txBox="1"/>
          <p:nvPr/>
        </p:nvSpPr>
        <p:spPr>
          <a:xfrm>
            <a:off x="4586016" y="76947"/>
            <a:ext cx="367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b="1" dirty="0"/>
              <a:t>Application Format</a:t>
            </a:r>
          </a:p>
        </p:txBody>
      </p:sp>
    </p:spTree>
    <p:extLst>
      <p:ext uri="{BB962C8B-B14F-4D97-AF65-F5344CB8AC3E}">
        <p14:creationId xmlns:p14="http://schemas.microsoft.com/office/powerpoint/2010/main" val="21867195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F82BC6AF-3B93-7184-9100-DF6DFC3E98A3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D4054F-54EB-DA6C-F4A8-1904CF8E876F}"/>
              </a:ext>
            </a:extLst>
          </p:cNvPr>
          <p:cNvSpPr txBox="1"/>
          <p:nvPr/>
        </p:nvSpPr>
        <p:spPr>
          <a:xfrm>
            <a:off x="1290961" y="12571"/>
            <a:ext cx="8631044" cy="5904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Details on past projects handled and outcomes:</a:t>
            </a:r>
            <a:endParaRPr lang="en-US" sz="2400" dirty="0"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16" name="Picture 1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6DD44EA-0BF7-B253-679D-0D758416811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7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FEA675-FB9E-D368-9B44-A1F979AD9A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853B84F-6285-65AB-0933-042C250E426A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EF4D932-6FC9-C3E0-8A90-15A487E95BF0}"/>
              </a:ext>
            </a:extLst>
          </p:cNvPr>
          <p:cNvSpPr txBox="1"/>
          <p:nvPr/>
        </p:nvSpPr>
        <p:spPr>
          <a:xfrm>
            <a:off x="1290961" y="0"/>
            <a:ext cx="79757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National and International </a:t>
            </a:r>
            <a:r>
              <a:rPr lang="en-IN" sz="2400" dirty="0">
                <a:solidFill>
                  <a:srgbClr val="222222"/>
                </a:solidFill>
                <a:latin typeface="Arial" panose="020B0604020202020204" pitchFamily="34" charset="0"/>
              </a:rPr>
              <a:t>p</a:t>
            </a:r>
            <a:r>
              <a:rPr lang="en-IN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ublications in the proposed  area during the last 5 years, including all authors and your authorship position: </a:t>
            </a:r>
            <a:endParaRPr lang="en-US" sz="2000" b="1" dirty="0"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0D1C7D71-1BD7-EB80-FE4E-6AED60785B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89220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AC093E-3B85-2F36-DE85-16DC6B6B4C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7419EB1A-3D32-EB3C-85B5-C2FDF0BC4F87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562421-5767-D4B4-1ACD-4ADF3A2A955D}"/>
              </a:ext>
            </a:extLst>
          </p:cNvPr>
          <p:cNvSpPr txBox="1"/>
          <p:nvPr/>
        </p:nvSpPr>
        <p:spPr>
          <a:xfrm>
            <a:off x="1267211" y="5344"/>
            <a:ext cx="863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List of names of the experts to whom the proposal can be sent for evaluation:</a:t>
            </a:r>
            <a:endParaRPr lang="en-US" sz="2400" b="1" dirty="0">
              <a:latin typeface="Poppins" pitchFamily="2" charset="77"/>
              <a:cs typeface="Poppins" pitchFamily="2" charset="77"/>
            </a:endParaRP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24A654F7-97F7-F489-8D5D-C6914DAAFC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815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A6770F-1CDB-EE25-6FFB-2B12EFDF0D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C952D968-D395-6578-58F0-AD01061A5F7A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DD1502-3512-3498-AD62-D9011037AFF9}"/>
              </a:ext>
            </a:extLst>
          </p:cNvPr>
          <p:cNvSpPr txBox="1"/>
          <p:nvPr/>
        </p:nvSpPr>
        <p:spPr>
          <a:xfrm>
            <a:off x="1290961" y="153891"/>
            <a:ext cx="863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Details about ongoing/completed extramural grants: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18D0353B-549E-0AA7-CF6C-D0287D254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159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1B4906-0A03-BBC6-F37E-2D6E2ED4507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D3E8E592-8153-3A70-F29D-6820050851AD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68A1E04-8CDE-4F62-197E-B0AF0AFA4E48}"/>
              </a:ext>
            </a:extLst>
          </p:cNvPr>
          <p:cNvSpPr txBox="1"/>
          <p:nvPr/>
        </p:nvSpPr>
        <p:spPr>
          <a:xfrm>
            <a:off x="1290961" y="153891"/>
            <a:ext cx="86310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Details about ongoing/completed projects funded by GITAM: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8DF06BEC-534D-80D4-29C8-362B13C5E83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922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D237912-D064-6EDA-3C11-2C403DAF1B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BF2912AB-8D6A-4CFF-38BD-A43DBEBE6F09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0D7A95-4131-94AB-7678-1C8CB272B281}"/>
              </a:ext>
            </a:extLst>
          </p:cNvPr>
          <p:cNvSpPr txBox="1"/>
          <p:nvPr/>
        </p:nvSpPr>
        <p:spPr>
          <a:xfrm>
            <a:off x="970327" y="5344"/>
            <a:ext cx="863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Proposed Research work to be executed as MURTI Faculty Fellow: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EDC163A5-C3B0-1DA6-919C-1E30356283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2406F2A-9698-0818-D343-E2D2FB2D55E4}"/>
              </a:ext>
            </a:extLst>
          </p:cNvPr>
          <p:cNvSpPr txBox="1"/>
          <p:nvPr/>
        </p:nvSpPr>
        <p:spPr>
          <a:xfrm>
            <a:off x="970327" y="1007382"/>
            <a:ext cx="53747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1. Abstract (150 words):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2. Introduction (250 words):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3. Proposed Hypothesis (50 words):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4. Objectives (Maximum 5 bullet points 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5. Methodologies (500 words):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6. Expected Outcomes (250 words):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IN" sz="2000" dirty="0"/>
          </a:p>
        </p:txBody>
      </p:sp>
    </p:spTree>
    <p:extLst>
      <p:ext uri="{BB962C8B-B14F-4D97-AF65-F5344CB8AC3E}">
        <p14:creationId xmlns:p14="http://schemas.microsoft.com/office/powerpoint/2010/main" val="91652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C7E746-D74A-7C9A-A201-473CCE177C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>
            <a:extLst>
              <a:ext uri="{FF2B5EF4-FFF2-40B4-BE49-F238E27FC236}">
                <a16:creationId xmlns:a16="http://schemas.microsoft.com/office/drawing/2014/main" id="{59540021-5156-87B3-1E88-120EACD68354}"/>
              </a:ext>
            </a:extLst>
          </p:cNvPr>
          <p:cNvSpPr txBox="1"/>
          <p:nvPr/>
        </p:nvSpPr>
        <p:spPr>
          <a:xfrm>
            <a:off x="10137915" y="3"/>
            <a:ext cx="2054088" cy="307777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Poppins" pitchFamily="2" charset="77"/>
                <a:cs typeface="Poppins" pitchFamily="2" charset="77"/>
              </a:rPr>
              <a:t>MURTI Faculty Fellow</a:t>
            </a:r>
            <a:endParaRPr lang="en-IN" sz="14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D414196-F8BC-012A-4372-1FADF94CFB6C}"/>
              </a:ext>
            </a:extLst>
          </p:cNvPr>
          <p:cNvSpPr txBox="1"/>
          <p:nvPr/>
        </p:nvSpPr>
        <p:spPr>
          <a:xfrm>
            <a:off x="1065330" y="5344"/>
            <a:ext cx="86310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Justification for why you should be considered for MURTI Faculty Fellow? (100 words)</a:t>
            </a:r>
          </a:p>
        </p:txBody>
      </p:sp>
      <p:pic>
        <p:nvPicPr>
          <p:cNvPr id="2" name="Picture 1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9D37E6D6-0AF4-EF96-7BF3-A524754F7E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839884" cy="83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451711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2E72F737-A406-7F45-8C9C-7CB0EEA8F494}">
  <we:reference id="6a7bd4f3-0563-43af-8c08-79110eebdff6" version="1.1.1.0" store="EXCatalog" storeType="EXCatalog"/>
  <we:alternateReferences>
    <we:reference id="WA104381155" version="1.1.1.0" store="en-IN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1192</TotalTime>
  <Words>225</Words>
  <Application>Microsoft Office PowerPoint</Application>
  <PresentationFormat>Widescreen</PresentationFormat>
  <Paragraphs>35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Poppins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Dharmesh bansal</cp:lastModifiedBy>
  <cp:revision>192</cp:revision>
  <dcterms:created xsi:type="dcterms:W3CDTF">2023-01-04T04:30:13Z</dcterms:created>
  <dcterms:modified xsi:type="dcterms:W3CDTF">2024-03-12T05:48:00Z</dcterms:modified>
</cp:coreProperties>
</file>